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85637" autoAdjust="0"/>
  </p:normalViewPr>
  <p:slideViewPr>
    <p:cSldViewPr snapToGrid="0">
      <p:cViewPr varScale="1">
        <p:scale>
          <a:sx n="64" d="100"/>
          <a:sy n="64" d="100"/>
        </p:scale>
        <p:origin x="972" y="60"/>
      </p:cViewPr>
      <p:guideLst/>
    </p:cSldViewPr>
  </p:slideViewPr>
  <p:outlineViewPr>
    <p:cViewPr>
      <p:scale>
        <a:sx n="33" d="100"/>
        <a:sy n="33" d="100"/>
      </p:scale>
      <p:origin x="0" y="-8862"/>
    </p:cViewPr>
  </p:outlineViewPr>
  <p:notesTextViewPr>
    <p:cViewPr>
      <p:scale>
        <a:sx n="1" d="1"/>
        <a:sy n="1" d="1"/>
      </p:scale>
      <p:origin x="0" y="-12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menor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a:t>
            </a:r>
            <a:r>
              <a:rPr lang="pt-BR" sz="1200" dirty="0" smtClean="0"/>
              <a:t>são inspirados </a:t>
            </a:r>
            <a:r>
              <a:rPr lang="pt-BR" sz="1200" dirty="0" smtClean="0"/>
              <a:t>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Link:</a:t>
            </a:r>
            <a:r>
              <a:rPr lang="pt-BR" baseline="0" dirty="0" smtClean="0"/>
              <a:t> https://github.com/zz4fap/t319_aprendizado_de_maquina/blob/main/docs/Tutorial-de-Instala%C3%A7%C3%A3o-Ambiente-Python-Jupyter.pdf</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580445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endParaRPr lang="pt-BR" sz="1200" dirty="0" smtClean="0"/>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a:t>
            </a:r>
            <a:r>
              <a:rPr lang="pt-BR" sz="1200" dirty="0" smtClean="0"/>
              <a:t>://mybinder.org/v2/gh/zz4fap/t319_aprendizado_de_maquina/main?filepath=notebooks%2Fjupyter%2FHistograma.ipynb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https://colab.research.google.com/github/zz4fap/t319_aprendizado_de_maquina/blob/main/notebooks/jupyter/Histograma.ipynb</a:t>
            </a: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Binder: https</a:t>
            </a:r>
            <a:r>
              <a:rPr lang="pt-BR" dirty="0" smtClean="0"/>
              <a:t>://</a:t>
            </a:r>
            <a:r>
              <a:rPr lang="pt-BR" dirty="0" smtClean="0"/>
              <a:t>mybinder.org/v2/gh/zz4fap/t319_aprendizado_de_maquina/main?filepath=notebooks%2Fjupyter%2FFigura_3D.ipynb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Colab: https://colab.research.google.com/github/zz4fap/t319_aprendizado_de_maquina/blob/main/notebooks/jupyter/</a:t>
            </a:r>
            <a:r>
              <a:rPr lang="pt-BR" dirty="0" smtClean="0"/>
              <a:t>Figura_3D</a:t>
            </a:r>
            <a:r>
              <a:rPr lang="pt-BR" sz="1200" dirty="0" smtClean="0"/>
              <a:t>.ipynb</a:t>
            </a:r>
            <a:endParaRPr lang="pt-BR" dirty="0" smtClean="0"/>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a:t>
            </a: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Binder: https</a:t>
            </a:r>
            <a:r>
              <a:rPr lang="pt-BR" sz="1200" dirty="0" smtClean="0"/>
              <a:t>://mybinder.org/v2/gh/zz4fap/t319_aprendizado_de_maquina/main?filepath=notebooks%2Fjupyter%2FAjuste_de_curva_com_Redes_Neurais.ipynb</a:t>
            </a:r>
          </a:p>
          <a:p>
            <a:pPr marL="0" lvl="0" indent="0" algn="l" rtl="0">
              <a:spcBef>
                <a:spcPts val="0"/>
              </a:spcBef>
              <a:spcAft>
                <a:spcPts val="0"/>
              </a:spcAft>
              <a:buNone/>
            </a:pPr>
            <a:endParaRPr lang="pt-BR" sz="1200" dirty="0" smtClean="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pt-BR" sz="1200" dirty="0" smtClean="0">
                <a:solidFill>
                  <a:srgbClr val="222222"/>
                </a:solidFill>
                <a:highlight>
                  <a:srgbClr val="FFFFFF"/>
                </a:highlight>
                <a:latin typeface="Arial"/>
                <a:ea typeface="Arial"/>
                <a:cs typeface="Arial"/>
                <a:sym typeface="Arial"/>
              </a:rPr>
              <a:t>Colab: </a:t>
            </a:r>
            <a:r>
              <a:rPr lang="pt-BR" sz="1200" dirty="0" smtClean="0"/>
              <a:t>https://colab.research.google.com/github/zz4fap/t319_aprendizado_de_maquina/blob/main/notebooks/jupyter/Ajuste_de_curva_com_Redes_Neurais.ipynb</a:t>
            </a: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zz4fap/t319_aprendizado_de_maquina/blob/main/docs/Tutorial-de-Instala%C3%A7%C3%A3o-Ambiente-Python-Jupyter.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Histograma.ipynb" TargetMode="External"/><Relationship Id="rId4" Type="http://schemas.openxmlformats.org/officeDocument/2006/relationships/hyperlink" Target="https://mybinder.org/v2/gh/zz4fap/t319_aprendizado_de_maquina/main?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Figura_3D.ipynb" TargetMode="Externa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Ajuste_de_curva_com_Redes_Neurais.ipynb" TargetMode="Externa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a:t>Habilidades mentais desenvolvidas de forma não natural pela mão do homem.</a:t>
            </a:r>
            <a:br>
              <a:rPr lang="pt-BR" sz="3600" b="1" dirty="0"/>
            </a:br>
            <a:r>
              <a:rPr lang="pt-BR" sz="3600" b="1" dirty="0"/>
              <a:t/>
            </a:r>
            <a:br>
              <a:rPr lang="pt-BR" sz="3600" b="1" dirty="0"/>
            </a:br>
            <a:r>
              <a:rPr lang="pt-BR" sz="3600" b="1" dirty="0"/>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199" y="1742052"/>
            <a:ext cx="11031747" cy="4934793"/>
          </a:xfrm>
        </p:spPr>
        <p:txBody>
          <a:bodyPr>
            <a:normAutofit lnSpcReduction="10000"/>
          </a:bodyPr>
          <a:lstStyle/>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a:t>
            </a:r>
            <a:r>
              <a:rPr lang="pt-BR" i="1" dirty="0" smtClean="0"/>
              <a:t>tarefas e objetivos </a:t>
            </a:r>
            <a:r>
              <a:rPr lang="pt-BR" i="1" dirty="0"/>
              <a:t>específicos por meio de adaptação </a:t>
            </a:r>
            <a:r>
              <a:rPr lang="pt-BR" i="1" dirty="0" smtClean="0"/>
              <a:t>flexível</a:t>
            </a:r>
            <a:r>
              <a:rPr lang="pt-BR" dirty="0" smtClean="0"/>
              <a:t>.” </a:t>
            </a:r>
            <a:r>
              <a:rPr lang="pt-BR" dirty="0"/>
              <a:t>(</a:t>
            </a:r>
            <a:r>
              <a:rPr lang="pt-BR" i="1" dirty="0"/>
              <a:t>Andreas Kaplan</a:t>
            </a:r>
            <a:r>
              <a:rPr lang="pt-BR" dirty="0" smtClean="0"/>
              <a:t>).</a:t>
            </a:r>
            <a:endParaRPr lang="pt-BR" dirty="0"/>
          </a:p>
          <a:p>
            <a:pPr marL="171450" indent="-171450" algn="just"/>
            <a:r>
              <a:rPr lang="pt-BR" b="1" dirty="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a:xfrm>
            <a:off x="838200" y="179530"/>
            <a:ext cx="10515600" cy="719246"/>
          </a:xfrm>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224951"/>
            <a:ext cx="11049000" cy="5633049"/>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a:t>
            </a:r>
            <a:endParaRPr lang="pt-BR" sz="2400" dirty="0" smtClean="0"/>
          </a:p>
          <a:p>
            <a:pPr marL="971550" lvl="1" indent="-514350" algn="just">
              <a:buFont typeface="+mj-lt"/>
              <a:buAutoNum type="romanLcPeriod"/>
            </a:pPr>
            <a:r>
              <a:rPr lang="pt-BR" sz="2000" i="1" dirty="0" smtClean="0"/>
              <a:t>processamento </a:t>
            </a:r>
            <a:r>
              <a:rPr lang="pt-BR" sz="2000" i="1" dirty="0"/>
              <a:t>de linguagem </a:t>
            </a:r>
            <a:r>
              <a:rPr lang="pt-BR" sz="2000" i="1" dirty="0" smtClean="0"/>
              <a:t>natural</a:t>
            </a:r>
            <a:r>
              <a:rPr lang="pt-BR" sz="2000" dirty="0" smtClean="0"/>
              <a:t>,</a:t>
            </a:r>
          </a:p>
          <a:p>
            <a:pPr marL="971550" lvl="1" indent="-514350" algn="just">
              <a:buFont typeface="+mj-lt"/>
              <a:buAutoNum type="romanLcPeriod"/>
            </a:pPr>
            <a:r>
              <a:rPr lang="pt-BR" sz="2000" i="1" dirty="0" smtClean="0"/>
              <a:t>representação </a:t>
            </a:r>
            <a:r>
              <a:rPr lang="pt-BR" sz="2000" i="1" dirty="0"/>
              <a:t>do </a:t>
            </a:r>
            <a:r>
              <a:rPr lang="pt-BR" sz="2000" i="1" dirty="0" smtClean="0"/>
              <a:t>conhecimento</a:t>
            </a:r>
            <a:r>
              <a:rPr lang="pt-BR" sz="2000" dirty="0" smtClean="0"/>
              <a:t>,</a:t>
            </a:r>
          </a:p>
          <a:p>
            <a:pPr marL="971550" lvl="1" indent="-514350" algn="just">
              <a:buFont typeface="+mj-lt"/>
              <a:buAutoNum type="romanLcPeriod"/>
            </a:pPr>
            <a:r>
              <a:rPr lang="pt-BR" sz="2000" i="1" dirty="0"/>
              <a:t>raciocínio </a:t>
            </a:r>
            <a:r>
              <a:rPr lang="pt-BR" sz="2000" i="1" dirty="0" smtClean="0"/>
              <a:t>automatizado,</a:t>
            </a:r>
            <a:endParaRPr lang="pt-BR" sz="2000" dirty="0" smtClean="0"/>
          </a:p>
          <a:p>
            <a:pPr marL="971550" lvl="1" indent="-514350" algn="just">
              <a:buFont typeface="+mj-lt"/>
              <a:buAutoNum type="romanLcPeriod"/>
            </a:pPr>
            <a:r>
              <a:rPr lang="pt-BR" sz="2000" dirty="0" smtClean="0"/>
              <a:t>planejamento,</a:t>
            </a:r>
          </a:p>
          <a:p>
            <a:pPr marL="971550" lvl="1" indent="-514350" algn="just">
              <a:buFont typeface="+mj-lt"/>
              <a:buAutoNum type="romanLcPeriod"/>
            </a:pPr>
            <a:r>
              <a:rPr lang="pt-BR" sz="2000" i="1" dirty="0" smtClean="0"/>
              <a:t>visão computacional</a:t>
            </a:r>
            <a:r>
              <a:rPr lang="pt-BR" sz="2000" dirty="0" smtClean="0"/>
              <a:t>,</a:t>
            </a:r>
          </a:p>
          <a:p>
            <a:pPr marL="971550" lvl="1" indent="-514350" algn="just">
              <a:buFont typeface="+mj-lt"/>
              <a:buAutoNum type="romanLcPeriod"/>
            </a:pPr>
            <a:r>
              <a:rPr lang="pt-BR" sz="2000" i="1" dirty="0"/>
              <a:t>r</a:t>
            </a:r>
            <a:r>
              <a:rPr lang="pt-BR" sz="2000" i="1" dirty="0" smtClean="0"/>
              <a:t>obótica</a:t>
            </a:r>
            <a:r>
              <a:rPr lang="pt-BR" sz="2000" dirty="0" smtClean="0"/>
              <a:t>, </a:t>
            </a:r>
            <a:endParaRPr lang="pt-BR" sz="2000" dirty="0"/>
          </a:p>
          <a:p>
            <a:pPr marL="971550" lvl="1" indent="-514350" algn="just">
              <a:buFont typeface="+mj-lt"/>
              <a:buAutoNum type="romanLcPeriod"/>
            </a:pPr>
            <a:r>
              <a:rPr lang="pt-BR" sz="2000" i="1" dirty="0" smtClean="0"/>
              <a:t>aprendizado </a:t>
            </a:r>
            <a:r>
              <a:rPr lang="pt-BR" sz="2000" i="1" dirty="0"/>
              <a:t>de </a:t>
            </a:r>
            <a:r>
              <a:rPr lang="pt-BR" sz="2000" i="1" dirty="0" smtClean="0"/>
              <a:t>máquina,</a:t>
            </a:r>
            <a:r>
              <a:rPr lang="pt-BR" sz="2000" dirty="0" smtClean="0"/>
              <a:t> </a:t>
            </a:r>
            <a:r>
              <a:rPr lang="pt-BR" sz="2000" dirty="0"/>
              <a:t>que por sua vez engloba </a:t>
            </a:r>
            <a:r>
              <a:rPr lang="pt-BR" sz="2000" dirty="0" smtClean="0"/>
              <a:t>redes neurais artificiais, deep learning, etc. e</a:t>
            </a:r>
          </a:p>
          <a:p>
            <a:pPr marL="971550" lvl="1" indent="-514350" algn="just">
              <a:buFont typeface="+mj-lt"/>
              <a:buAutoNum type="romanLcPeriod"/>
            </a:pPr>
            <a:r>
              <a:rPr lang="pt-PT" sz="2000" i="1" dirty="0"/>
              <a:t>inteligência artificial </a:t>
            </a:r>
            <a:r>
              <a:rPr lang="pt-PT" sz="2000" i="1" dirty="0" smtClean="0"/>
              <a:t>geral.</a:t>
            </a:r>
            <a:endParaRPr lang="pt-BR" sz="2000" dirty="0" smtClean="0"/>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lvl="1" algn="just">
              <a:buFont typeface="Wingdings" panose="05000000000000000000" pitchFamily="2" charset="2"/>
              <a:buChar char="§"/>
            </a:pPr>
            <a:r>
              <a:rPr lang="pt-BR" sz="2000" b="1" dirty="0" smtClean="0"/>
              <a:t>Exemplo</a:t>
            </a:r>
            <a:r>
              <a:rPr lang="pt-BR" sz="2000" dirty="0"/>
              <a:t>: Um problema matemático pode ser solucionado (i) caso </a:t>
            </a:r>
            <a:r>
              <a:rPr lang="pt-BR" sz="2000" dirty="0" smtClean="0"/>
              <a:t>ele tenha </a:t>
            </a:r>
            <a:r>
              <a:rPr lang="pt-BR" sz="2000" dirty="0"/>
              <a:t>sido resolvido antes e sua solução </a:t>
            </a:r>
            <a:r>
              <a:rPr lang="pt-BR" sz="2000" b="1" i="1" dirty="0"/>
              <a:t>aprendida</a:t>
            </a:r>
            <a:r>
              <a:rPr lang="pt-BR" sz="2000" dirty="0"/>
              <a:t> ou (ii) caso ele nunca tenha sido visto antes mas um </a:t>
            </a:r>
            <a:r>
              <a:rPr lang="pt-BR" sz="2000" dirty="0" smtClean="0"/>
              <a:t>indivíduo com inteligência imagina (ou seja, pensa) </a:t>
            </a:r>
            <a:r>
              <a:rPr lang="pt-BR" sz="2000" dirty="0"/>
              <a:t>possíveis maneiras de como resolve-lo baseado no que ele </a:t>
            </a:r>
            <a:r>
              <a:rPr lang="pt-BR" sz="2000" b="1" i="1" dirty="0"/>
              <a:t>sabe</a:t>
            </a:r>
            <a:r>
              <a:rPr lang="pt-BR" sz="2000" i="1" dirty="0"/>
              <a:t> (</a:t>
            </a:r>
            <a:r>
              <a:rPr lang="pt-BR" sz="2000" b="1" i="1" dirty="0"/>
              <a:t>conhecimento</a:t>
            </a:r>
            <a:r>
              <a:rPr lang="pt-BR" sz="2000" i="1" dirty="0" smtClean="0"/>
              <a:t>)</a:t>
            </a:r>
            <a:r>
              <a:rPr lang="pt-BR" sz="2000" dirty="0" smtClean="0"/>
              <a:t>.</a:t>
            </a:r>
          </a:p>
        </p:txBody>
      </p:sp>
      <p:grpSp>
        <p:nvGrpSpPr>
          <p:cNvPr id="5" name="Group 4"/>
          <p:cNvGrpSpPr/>
          <p:nvPr/>
        </p:nvGrpSpPr>
        <p:grpSpPr>
          <a:xfrm>
            <a:off x="6016754" y="1639019"/>
            <a:ext cx="3157266" cy="2277374"/>
            <a:chOff x="9278726" y="984249"/>
            <a:chExt cx="2743649" cy="2249488"/>
          </a:xfrm>
        </p:grpSpPr>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786" y="1675619"/>
            <a:ext cx="2318443" cy="2204174"/>
          </a:xfrm>
          <a:prstGeom prst="rect">
            <a:avLst/>
          </a:prstGeom>
        </p:spPr>
      </p:pic>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200" y="1898600"/>
            <a:ext cx="11115622" cy="4843393"/>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314" y="2528659"/>
            <a:ext cx="3435335" cy="109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349732"/>
                <a:ext cx="8601559" cy="5508268"/>
              </a:xfrm>
            </p:spPr>
            <p:txBody>
              <a:bodyPr>
                <a:normAutofit fontScale="92500" lnSpcReduction="1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349732"/>
                <a:ext cx="8601559" cy="5508268"/>
              </a:xfrm>
              <a:blipFill rotWithShape="0">
                <a:blip r:embed="rId6"/>
                <a:stretch>
                  <a:fillRect l="-1134" t="-2212" r="-1559"/>
                </a:stretch>
              </a:blipFill>
            </p:spPr>
            <p:txBody>
              <a:bodyPr/>
              <a:lstStyle/>
              <a:p>
                <a:r>
                  <a:rPr lang="pt-BR">
                    <a:noFill/>
                  </a:rPr>
                  <a:t> </a:t>
                </a:r>
              </a:p>
            </p:txBody>
          </p:sp>
        </mc:Fallback>
      </mc:AlternateContent>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2014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 por exemplo, a independência dos sinais de voz em um coquetel.</a:t>
            </a:r>
          </a:p>
          <a:p>
            <a:r>
              <a:rPr lang="pt-PT" dirty="0" smtClean="0"/>
              <a:t>Mapas Auto-Organizáveis (</a:t>
            </a:r>
            <a:r>
              <a:rPr lang="pt-PT" i="1" dirty="0" smtClean="0"/>
              <a:t>Self-Organized Maps</a:t>
            </a:r>
            <a:r>
              <a:rPr lang="pt-PT" dirty="0" smtClean="0"/>
              <a:t> - SOMs)</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02529"/>
            <a:ext cx="3336924" cy="174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456636"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e familiares </a:t>
            </a:r>
            <a:r>
              <a:rPr lang="pt-BR" dirty="0"/>
              <a:t>seus. Em </a:t>
            </a:r>
            <a:r>
              <a:rPr lang="pt-BR" dirty="0" smtClean="0"/>
              <a:t>várias fotos postadas,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a:t>
            </a:r>
            <a:r>
              <a:rPr lang="pt-BR" dirty="0" smtClean="0"/>
              <a:t>(i.e., o label</a:t>
            </a:r>
            <a:r>
              <a:rPr lang="pt-BR" dirty="0"/>
              <a:t>) de algumas </a:t>
            </a:r>
            <a:r>
              <a:rPr lang="pt-BR" dirty="0" smtClean="0"/>
              <a:t>dessas pessoas.</a:t>
            </a:r>
            <a:endParaRPr lang="nl-BE"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294836" y="4698125"/>
            <a:ext cx="2767416" cy="1693478"/>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(veja problemas NP-completos).</a:t>
            </a:r>
            <a:endParaRPr lang="pt-BR" dirty="0" smtClean="0"/>
          </a:p>
          <a:p>
            <a:pPr algn="just"/>
            <a:r>
              <a:rPr lang="pt-BR" dirty="0" smtClean="0"/>
              <a:t>As m</a:t>
            </a:r>
            <a:r>
              <a:rPr lang="pt-BR" dirty="0" smtClean="0"/>
              <a:t>etaheurísticas:</a:t>
            </a:r>
            <a:endParaRPr lang="pt-BR" dirty="0" smtClean="0"/>
          </a:p>
          <a:p>
            <a:pPr lvl="1" algn="just"/>
            <a:r>
              <a:rPr lang="pt-BR" dirty="0" smtClean="0"/>
              <a:t>não </a:t>
            </a:r>
            <a:r>
              <a:rPr lang="pt-BR" dirty="0"/>
              <a:t>garantem que uma solução globalmente ótima </a:t>
            </a:r>
            <a:r>
              <a:rPr lang="pt-BR" dirty="0" smtClean="0"/>
              <a:t>seja </a:t>
            </a:r>
            <a:r>
              <a:rPr lang="pt-BR" dirty="0" smtClean="0"/>
              <a:t>encontrada, mas </a:t>
            </a:r>
            <a:r>
              <a:rPr lang="pt-BR" dirty="0"/>
              <a:t>podem encontrar </a:t>
            </a:r>
            <a:r>
              <a:rPr lang="pt-BR" dirty="0" smtClean="0"/>
              <a:t>uma solução </a:t>
            </a:r>
            <a:r>
              <a:rPr lang="pt-BR" dirty="0"/>
              <a:t>suficientemente </a:t>
            </a:r>
            <a:r>
              <a:rPr lang="pt-BR" dirty="0" smtClean="0"/>
              <a:t>boa.</a:t>
            </a:r>
            <a:endParaRPr lang="pt-BR" dirty="0" smtClean="0"/>
          </a:p>
          <a:p>
            <a:pPr lvl="1" algn="just"/>
            <a:r>
              <a:rPr lang="pt-BR" dirty="0" smtClean="0"/>
              <a:t>são </a:t>
            </a:r>
            <a:r>
              <a:rPr lang="pt-BR" dirty="0"/>
              <a:t>estratégias que orientam o processo de busca</a:t>
            </a:r>
            <a:r>
              <a:rPr lang="pt-BR" dirty="0" smtClean="0"/>
              <a:t>.</a:t>
            </a:r>
          </a:p>
          <a:p>
            <a:pPr lvl="1" algn="just"/>
            <a:r>
              <a:rPr lang="pt-BR" dirty="0"/>
              <a:t>não são específicas do </a:t>
            </a:r>
            <a:r>
              <a:rPr lang="pt-BR" dirty="0" smtClean="0"/>
              <a:t>problema</a:t>
            </a:r>
            <a:r>
              <a:rPr lang="pt-BR" dirty="0" smtClean="0"/>
              <a:t>, ou seja, são genéricas.</a:t>
            </a:r>
          </a:p>
          <a:p>
            <a:pPr lvl="1" algn="just"/>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3391220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a:t>
            </a:r>
            <a:r>
              <a:rPr lang="pt-BR" dirty="0" smtClean="0"/>
              <a:t>é com relação </a:t>
            </a:r>
            <a:r>
              <a:rPr lang="pt-BR" dirty="0" smtClean="0"/>
              <a:t>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t>
            </a:r>
            <a:r>
              <a:rPr lang="pt-BR" dirty="0" smtClean="0"/>
              <a:t>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a:t>
            </a:r>
            <a:r>
              <a:rPr lang="pt-BR" dirty="0" smtClean="0"/>
              <a:t>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r>
              <a:rPr lang="pt-BR" dirty="0" smtClean="0"/>
              <a:t>.</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endParaRPr lang="pt-BR" dirty="0" smtClean="0"/>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r>
              <a:rPr lang="pt-BR" dirty="0" smtClean="0"/>
              <a:t>.</a:t>
            </a:r>
            <a:endParaRPr lang="pt-BR" dirty="0" smtClean="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8067" y="2608318"/>
            <a:ext cx="3510248" cy="1506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a:t>
            </a:r>
            <a:r>
              <a:rPr lang="pt-BR" dirty="0" smtClean="0"/>
              <a:t> multiparadigma e gratuita.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752" y="198785"/>
            <a:ext cx="3529897" cy="2243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4554" y="3921888"/>
            <a:ext cx="1891196" cy="283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1376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É </a:t>
            </a:r>
            <a:r>
              <a:rPr lang="pt-BR" dirty="0" smtClean="0"/>
              <a:t>muito popular e será mais ainda nos próximos anos.</a:t>
            </a:r>
          </a:p>
          <a:p>
            <a:pPr marL="342900" indent="-342900">
              <a:buFont typeface="+mj-lt"/>
              <a:buAutoNum type="arabicPeriod"/>
            </a:pPr>
            <a:r>
              <a:rPr lang="pt-BR" dirty="0" smtClean="0"/>
              <a:t>Grandes </a:t>
            </a:r>
            <a:r>
              <a:rPr lang="pt-BR" dirty="0" smtClean="0"/>
              <a:t>empresas a utilizam.</a:t>
            </a:r>
            <a:endParaRPr lang="pt-BR" dirty="0" smtClean="0"/>
          </a:p>
          <a:p>
            <a:pPr marL="342900" indent="-342900">
              <a:buFont typeface="+mj-lt"/>
              <a:buAutoNum type="arabicPeriod"/>
            </a:pPr>
            <a:r>
              <a:rPr lang="pt-BR" dirty="0"/>
              <a:t>É</a:t>
            </a:r>
            <a:r>
              <a:rPr lang="pt-BR" dirty="0" smtClean="0"/>
              <a:t> </a:t>
            </a:r>
            <a:r>
              <a:rPr lang="pt-BR" dirty="0" smtClean="0"/>
              <a:t>a linguagem mais usada em aplicações de ML.</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a:t>É</a:t>
            </a:r>
            <a:r>
              <a:rPr lang="pt-BR" dirty="0" smtClean="0"/>
              <a:t> usada como </a:t>
            </a:r>
            <a:r>
              <a:rPr lang="pt-BR" dirty="0" smtClean="0"/>
              <a:t>linguagem educativa para ensino de computação e eletrônica (e.g., Raspberry Pi, LEGO Mindstormstem </a:t>
            </a:r>
            <a:r>
              <a:rPr lang="pt-BR" dirty="0" smtClean="0"/>
              <a:t>podem ter suas </a:t>
            </a:r>
            <a:r>
              <a:rPr lang="pt-BR" dirty="0" smtClean="0"/>
              <a:t>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smtClean="0"/>
              <a:t>É gratuita </a:t>
            </a:r>
            <a:r>
              <a:rPr lang="pt-BR" dirty="0"/>
              <a:t>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smtClean="0"/>
              <a:t>Durante o curso, </a:t>
            </a:r>
            <a:r>
              <a:rPr lang="pt-BR" dirty="0" smtClean="0"/>
              <a:t>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 que são os mais conhecidos e estáveis.</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2249486"/>
            <a:ext cx="8065957" cy="4337051"/>
          </a:xfrm>
        </p:spPr>
        <p:txBody>
          <a:bodyPr>
            <a:normAutofit/>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8696" y="3297096"/>
            <a:ext cx="3797576" cy="20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7"/>
            <a:ext cx="11158181"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a:t>
            </a:r>
            <a:r>
              <a:rPr lang="pt-BR" dirty="0" smtClean="0"/>
              <a:t>códigos </a:t>
            </a:r>
            <a:r>
              <a:rPr lang="pt-BR" dirty="0" smtClean="0"/>
              <a:t>em Python.</a:t>
            </a:r>
          </a:p>
          <a:p>
            <a:r>
              <a:rPr lang="pt-BR" dirty="0" smtClean="0"/>
              <a:t>Vantagens sobre o Jupyter: </a:t>
            </a:r>
          </a:p>
          <a:p>
            <a:pPr lvl="1"/>
            <a:r>
              <a:rPr lang="pt-BR" dirty="0" smtClean="0"/>
              <a:t>Maior número de servidores.</a:t>
            </a:r>
          </a:p>
          <a:p>
            <a:pPr lvl="1"/>
            <a:r>
              <a:rPr lang="pt-BR" dirty="0" smtClean="0"/>
              <a:t>Inicialização e processamento do </a:t>
            </a:r>
            <a:r>
              <a:rPr lang="pt-BR" dirty="0" smtClean="0"/>
              <a:t>código mais rápidos.</a:t>
            </a:r>
            <a:endParaRPr lang="pt-BR" dirty="0" smtClean="0"/>
          </a:p>
          <a:p>
            <a:pPr lvl="1"/>
            <a:r>
              <a:rPr lang="pt-BR" dirty="0"/>
              <a:t>F</a:t>
            </a:r>
            <a:r>
              <a:rPr lang="pt-BR" dirty="0" smtClean="0"/>
              <a:t>ornece GPUs e TPUs gratuitamente.</a:t>
            </a:r>
          </a:p>
          <a:p>
            <a:pPr lvl="1"/>
            <a:r>
              <a:rPr lang="pt-BR" dirty="0" smtClean="0"/>
              <a:t>Compartilhamento de notebooks entre usários é mais fácil</a:t>
            </a:r>
            <a:r>
              <a:rPr lang="pt-BR" dirty="0" smtClean="0"/>
              <a:t>.</a:t>
            </a:r>
          </a:p>
          <a:p>
            <a:pPr lvl="1"/>
            <a:r>
              <a:rPr lang="pt-BR" dirty="0" smtClean="0"/>
              <a:t>Salva os notebooks no seu Google Drive, evitando que você perca seu código.</a:t>
            </a:r>
            <a:endParaRPr lang="pt-BR" dirty="0" smtClean="0"/>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 e bibliotecas</a:t>
            </a:r>
            <a:endParaRPr lang="pt-BR" dirty="0"/>
          </a:p>
        </p:txBody>
      </p:sp>
      <p:sp>
        <p:nvSpPr>
          <p:cNvPr id="3" name="Content Placeholder 2"/>
          <p:cNvSpPr>
            <a:spLocks noGrp="1"/>
          </p:cNvSpPr>
          <p:nvPr>
            <p:ph idx="1"/>
          </p:nvPr>
        </p:nvSpPr>
        <p:spPr>
          <a:xfrm>
            <a:off x="838200" y="199051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3"/>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838200" y="1690688"/>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(binder): </a:t>
            </a:r>
            <a:r>
              <a:rPr lang="pt-BR" sz="2000" b="1" dirty="0">
                <a:solidFill>
                  <a:srgbClr val="00B0F0"/>
                </a:solidFill>
                <a:hlinkClick r:id="rId4"/>
              </a:rPr>
              <a:t>Histograma.ipynb</a:t>
            </a:r>
            <a:endParaRPr lang="pt-BR" sz="2000" b="1" dirty="0">
              <a:solidFill>
                <a:srgbClr val="00B0F0"/>
              </a:solidFill>
            </a:endParaRPr>
          </a:p>
        </p:txBody>
      </p:sp>
      <p:sp>
        <p:nvSpPr>
          <p:cNvPr id="6" name="TextBox 5"/>
          <p:cNvSpPr txBox="1"/>
          <p:nvPr/>
        </p:nvSpPr>
        <p:spPr>
          <a:xfrm>
            <a:off x="6094412" y="5313573"/>
            <a:ext cx="4837749" cy="400110"/>
          </a:xfrm>
          <a:prstGeom prst="rect">
            <a:avLst/>
          </a:prstGeom>
          <a:noFill/>
        </p:spPr>
        <p:txBody>
          <a:bodyPr wrap="square" rtlCol="0">
            <a:spAutoFit/>
          </a:bodyPr>
          <a:lstStyle/>
          <a:p>
            <a:pPr algn="ctr"/>
            <a:r>
              <a:rPr lang="pt-BR" sz="2000" b="1" dirty="0" smtClean="0">
                <a:solidFill>
                  <a:srgbClr val="00B0F0"/>
                </a:solidFill>
                <a:hlinkClick r:id="rId5"/>
              </a:rPr>
              <a:t>Exemplo (colab): </a:t>
            </a:r>
            <a:r>
              <a:rPr lang="pt-BR" sz="2000" b="1" dirty="0">
                <a:solidFill>
                  <a:srgbClr val="00B0F0"/>
                </a:solidFill>
                <a:hlinkClick r:id="rId5"/>
              </a:rPr>
              <a:t>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838200" y="1889828"/>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(binder): </a:t>
            </a:r>
            <a:r>
              <a:rPr lang="pt-BR" b="1" dirty="0">
                <a:solidFill>
                  <a:srgbClr val="00B0F0"/>
                </a:solidFill>
                <a:hlinkClick r:id="rId4"/>
              </a:rPr>
              <a:t>Figura_3D.ipynb</a:t>
            </a:r>
            <a:endParaRPr lang="pt-BR" b="1" dirty="0">
              <a:solidFill>
                <a:srgbClr val="00B0F0"/>
              </a:solidFill>
            </a:endParaRPr>
          </a:p>
        </p:txBody>
      </p:sp>
      <p:sp>
        <p:nvSpPr>
          <p:cNvPr id="7" name="TextBox 6"/>
          <p:cNvSpPr txBox="1"/>
          <p:nvPr/>
        </p:nvSpPr>
        <p:spPr>
          <a:xfrm>
            <a:off x="3912381" y="6416300"/>
            <a:ext cx="4829624" cy="384048"/>
          </a:xfrm>
          <a:prstGeom prst="rect">
            <a:avLst/>
          </a:prstGeom>
          <a:noFill/>
        </p:spPr>
        <p:txBody>
          <a:bodyPr wrap="square" rtlCol="0">
            <a:spAutoFit/>
          </a:bodyPr>
          <a:lstStyle/>
          <a:p>
            <a:pPr algn="ctr"/>
            <a:r>
              <a:rPr lang="pt-BR" b="1" dirty="0" smtClean="0">
                <a:solidFill>
                  <a:srgbClr val="00B0F0"/>
                </a:solidFill>
                <a:hlinkClick r:id="rId5"/>
              </a:rPr>
              <a:t>Exemplo (colab): </a:t>
            </a:r>
            <a:r>
              <a:rPr lang="pt-BR" b="1" dirty="0">
                <a:solidFill>
                  <a:srgbClr val="00B0F0"/>
                </a:solidFill>
                <a:hlinkClick r:id="rId5"/>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006332" y="2486812"/>
            <a:ext cx="6185668" cy="369332"/>
          </a:xfrm>
          <a:prstGeom prst="rect">
            <a:avLst/>
          </a:prstGeom>
          <a:noFill/>
        </p:spPr>
        <p:txBody>
          <a:bodyPr wrap="none" rtlCol="0">
            <a:spAutoFit/>
          </a:bodyPr>
          <a:lstStyle/>
          <a:p>
            <a:r>
              <a:rPr lang="pt-BR" b="1" dirty="0" smtClean="0">
                <a:solidFill>
                  <a:srgbClr val="00B0F0"/>
                </a:solidFill>
                <a:hlinkClick r:id="rId4"/>
              </a:rPr>
              <a:t>Exemplo (binder): </a:t>
            </a:r>
            <a:r>
              <a:rPr lang="pt-BR" b="1" dirty="0" smtClean="0">
                <a:solidFill>
                  <a:srgbClr val="00B0F0"/>
                </a:solidFill>
                <a:hlinkClick r:id="rId4"/>
              </a:rPr>
              <a:t>Ajuste_de_curva_com_Redes_Neurais.ipynb</a:t>
            </a:r>
            <a:endParaRPr lang="pt-BR" b="1" dirty="0">
              <a:solidFill>
                <a:srgbClr val="00B0F0"/>
              </a:solidFill>
            </a:endParaRPr>
          </a:p>
        </p:txBody>
      </p:sp>
      <p:sp>
        <p:nvSpPr>
          <p:cNvPr id="6" name="TextBox 5"/>
          <p:cNvSpPr txBox="1"/>
          <p:nvPr/>
        </p:nvSpPr>
        <p:spPr>
          <a:xfrm>
            <a:off x="6006332" y="6050287"/>
            <a:ext cx="6073907" cy="369332"/>
          </a:xfrm>
          <a:prstGeom prst="rect">
            <a:avLst/>
          </a:prstGeom>
          <a:noFill/>
        </p:spPr>
        <p:txBody>
          <a:bodyPr wrap="none" rtlCol="0">
            <a:spAutoFit/>
          </a:bodyPr>
          <a:lstStyle/>
          <a:p>
            <a:r>
              <a:rPr lang="pt-BR" b="1" dirty="0" smtClean="0">
                <a:solidFill>
                  <a:srgbClr val="00B0F0"/>
                </a:solidFill>
                <a:hlinkClick r:id="rId5"/>
              </a:rPr>
              <a:t>Exemplo (colab): </a:t>
            </a:r>
            <a:r>
              <a:rPr lang="pt-BR" b="1" dirty="0" smtClean="0">
                <a:solidFill>
                  <a:srgbClr val="00B0F0"/>
                </a:solidFill>
                <a:hlinkClick r:id="rId5"/>
              </a:rPr>
              <a:t>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dirty="0" smtClean="0"/>
              <a:t>Monitora (Bruna): Todas as Sextas-feiras das 17:30 às 18:30.</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10974049" cy="5096343"/>
          </a:xfrm>
        </p:spPr>
        <p:txBody>
          <a:bodyPr/>
          <a:lstStyle/>
          <a:p>
            <a:r>
              <a:rPr lang="pt-BR" dirty="0" smtClean="0"/>
              <a:t>Prova</a:t>
            </a:r>
          </a:p>
          <a:p>
            <a:pPr lvl="1"/>
            <a:r>
              <a:rPr lang="pt-BR" dirty="0" smtClean="0"/>
              <a:t>Uma (1) prova valendo 85% da nota.</a:t>
            </a:r>
          </a:p>
          <a:p>
            <a:pPr lvl="1"/>
            <a:r>
              <a:rPr lang="pt-BR" dirty="0" smtClean="0"/>
              <a:t>Envolvendo questões teóricas e/ou práticas.</a:t>
            </a:r>
          </a:p>
          <a:p>
            <a:r>
              <a:rPr lang="pt-BR" dirty="0" smtClean="0"/>
              <a:t>Tarefas</a:t>
            </a:r>
          </a:p>
          <a:p>
            <a:pPr lvl="1"/>
            <a:r>
              <a:rPr lang="pt-BR" dirty="0" smtClean="0"/>
              <a:t>Exercícios </a:t>
            </a:r>
            <a:r>
              <a:rPr lang="pt-BR" dirty="0"/>
              <a:t>e quizzes em </a:t>
            </a:r>
            <a:r>
              <a:rPr lang="pt-BR" dirty="0" smtClean="0"/>
              <a:t>grupo valendo 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das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a:t>
            </a:r>
            <a:r>
              <a:rPr lang="pt-BR" dirty="0" smtClean="0"/>
              <a:t>eficiência e consequentemente os lucros.</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3750</TotalTime>
  <Words>7195</Words>
  <Application>Microsoft Office PowerPoint</Application>
  <PresentationFormat>Widescreen</PresentationFormat>
  <Paragraphs>692</Paragraphs>
  <Slides>51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 e bibliotecas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1455</cp:revision>
  <dcterms:created xsi:type="dcterms:W3CDTF">2020-01-20T13:50:05Z</dcterms:created>
  <dcterms:modified xsi:type="dcterms:W3CDTF">2021-02-21T21:18:51Z</dcterms:modified>
</cp:coreProperties>
</file>